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65" r:id="rId2"/>
    <p:sldId id="257" r:id="rId3"/>
    <p:sldId id="263" r:id="rId4"/>
    <p:sldId id="279" r:id="rId5"/>
    <p:sldId id="312" r:id="rId6"/>
    <p:sldId id="266" r:id="rId7"/>
    <p:sldId id="287" r:id="rId8"/>
    <p:sldId id="260" r:id="rId9"/>
    <p:sldId id="278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9F62"/>
    <a:srgbClr val="DFC8A4"/>
    <a:srgbClr val="DDC6A1"/>
    <a:srgbClr val="EC232B"/>
    <a:srgbClr val="EB0011"/>
    <a:srgbClr val="7527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11"/>
    <p:restoredTop sz="94694"/>
  </p:normalViewPr>
  <p:slideViewPr>
    <p:cSldViewPr snapToGrid="0" snapToObjects="1">
      <p:cViewPr varScale="1">
        <p:scale>
          <a:sx n="46" d="100"/>
          <a:sy n="46" d="100"/>
        </p:scale>
        <p:origin x="64" y="3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4118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2855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42818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BB7286-6B01-0733-5E1F-CC7CCEA46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87857A5-D9EE-0067-29F3-03DF77F9D3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866CED2-497D-C87E-02FF-2C31359E67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071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7346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532241774_2880x1920.jpg"/>
          <p:cNvSpPr>
            <a:spLocks noGrp="1"/>
          </p:cNvSpPr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532241774_2880x1920.jpg"/>
          <p:cNvSpPr>
            <a:spLocks noGrp="1"/>
          </p:cNvSpPr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532204087_1355x1355.jpg"/>
          <p:cNvSpPr>
            <a:spLocks noGrp="1"/>
          </p:cNvSpPr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 hasCustomPrompt="1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532205080_1647x1098.jpg"/>
          <p:cNvSpPr>
            <a:spLocks noGrp="1"/>
          </p:cNvSpPr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532205080_1647x1098.jpg"/>
          <p:cNvSpPr>
            <a:spLocks noGrp="1"/>
          </p:cNvSpPr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532204087_1355x1355.jpg"/>
          <p:cNvSpPr>
            <a:spLocks noGrp="1"/>
          </p:cNvSpPr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532241774_2880x1920.jpg"/>
          <p:cNvSpPr>
            <a:spLocks noGrp="1"/>
          </p:cNvSpPr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苏子柔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387600" y="8953500"/>
            <a:ext cx="19621500" cy="6731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–苏子柔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2387600" y="6013450"/>
            <a:ext cx="19621500" cy="9525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8.jpeg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26" Type="http://schemas.openxmlformats.org/officeDocument/2006/relationships/image" Target="../media/image7.png"/><Relationship Id="rId3" Type="http://schemas.openxmlformats.org/officeDocument/2006/relationships/tags" Target="../tags/tag4.xml"/><Relationship Id="rId21" Type="http://schemas.openxmlformats.org/officeDocument/2006/relationships/tags" Target="../tags/tag22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5" Type="http://schemas.openxmlformats.org/officeDocument/2006/relationships/image" Target="../media/image6.png"/><Relationship Id="rId33" Type="http://schemas.openxmlformats.org/officeDocument/2006/relationships/image" Target="../media/image18.png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29" Type="http://schemas.openxmlformats.org/officeDocument/2006/relationships/image" Target="../media/image14.jpeg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24" Type="http://schemas.openxmlformats.org/officeDocument/2006/relationships/image" Target="../media/image5.png"/><Relationship Id="rId32" Type="http://schemas.openxmlformats.org/officeDocument/2006/relationships/image" Target="../media/image17.jpeg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23" Type="http://schemas.openxmlformats.org/officeDocument/2006/relationships/notesSlide" Target="../notesSlides/notesSlide5.xml"/><Relationship Id="rId28" Type="http://schemas.openxmlformats.org/officeDocument/2006/relationships/image" Target="../media/image13.jpeg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31" Type="http://schemas.openxmlformats.org/officeDocument/2006/relationships/image" Target="../media/image16.jpeg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slideLayout" Target="../slideLayouts/slideLayout11.xml"/><Relationship Id="rId27" Type="http://schemas.openxmlformats.org/officeDocument/2006/relationships/image" Target="../media/image12.jpeg"/><Relationship Id="rId30" Type="http://schemas.openxmlformats.org/officeDocument/2006/relationships/image" Target="../media/image15.jpeg"/><Relationship Id="rId8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30809" y="-1081200"/>
            <a:ext cx="33118311" cy="1791835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" name="添加主题文字">
            <a:extLst>
              <a:ext uri="{FF2B5EF4-FFF2-40B4-BE49-F238E27FC236}">
                <a16:creationId xmlns:a16="http://schemas.microsoft.com/office/drawing/2014/main" id="{9190776E-52F7-8852-6D23-D3E7A9665A25}"/>
              </a:ext>
            </a:extLst>
          </p:cNvPr>
          <p:cNvSpPr txBox="1"/>
          <p:nvPr/>
        </p:nvSpPr>
        <p:spPr>
          <a:xfrm>
            <a:off x="5623226" y="4376058"/>
            <a:ext cx="13137546" cy="275466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pPr algn="dist"/>
            <a:r>
              <a:rPr lang="zh-CN" altLang="en-US" sz="16600" b="1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宝岛红标鸡</a:t>
            </a:r>
            <a:endParaRPr lang="en-US" altLang="zh-CN" sz="16600" b="1" dirty="0">
              <a:solidFill>
                <a:schemeClr val="tx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pic>
        <p:nvPicPr>
          <p:cNvPr id="8" name="图片 7" descr="文本&#10;&#10;AI 生成的内容可能不正确。">
            <a:extLst>
              <a:ext uri="{FF2B5EF4-FFF2-40B4-BE49-F238E27FC236}">
                <a16:creationId xmlns:a16="http://schemas.microsoft.com/office/drawing/2014/main" id="{88737A09-A535-1CEB-1379-5377A277FC3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83575" y="8904068"/>
            <a:ext cx="4500425" cy="4341586"/>
          </a:xfrm>
          <a:prstGeom prst="rect">
            <a:avLst/>
          </a:prstGeom>
        </p:spPr>
      </p:pic>
      <p:sp>
        <p:nvSpPr>
          <p:cNvPr id="9" name="添加主题文字">
            <a:extLst>
              <a:ext uri="{FF2B5EF4-FFF2-40B4-BE49-F238E27FC236}">
                <a16:creationId xmlns:a16="http://schemas.microsoft.com/office/drawing/2014/main" id="{8615B8A9-79D2-D916-5287-8F1345081D77}"/>
              </a:ext>
            </a:extLst>
          </p:cNvPr>
          <p:cNvSpPr txBox="1"/>
          <p:nvPr/>
        </p:nvSpPr>
        <p:spPr>
          <a:xfrm>
            <a:off x="6527254" y="7972635"/>
            <a:ext cx="11329489" cy="116691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pPr algn="dist"/>
            <a:r>
              <a:rPr lang="zh-CN" altLang="en-US" sz="6600" b="1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杭州红标供应链有限公司</a:t>
            </a:r>
            <a:endParaRPr lang="en-US" altLang="zh-CN" sz="6600" b="1" dirty="0">
              <a:solidFill>
                <a:schemeClr val="tx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10" name="ADD SUBJECT TEXT">
            <a:extLst>
              <a:ext uri="{FF2B5EF4-FFF2-40B4-BE49-F238E27FC236}">
                <a16:creationId xmlns:a16="http://schemas.microsoft.com/office/drawing/2014/main" id="{9680109C-186A-92C8-D26B-5F772E86DC72}"/>
              </a:ext>
            </a:extLst>
          </p:cNvPr>
          <p:cNvSpPr txBox="1"/>
          <p:nvPr/>
        </p:nvSpPr>
        <p:spPr>
          <a:xfrm>
            <a:off x="10311350" y="11793576"/>
            <a:ext cx="4719241" cy="10259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 defTabSz="825500">
              <a:defRPr sz="4000">
                <a:solidFill>
                  <a:srgbClr val="000000"/>
                </a:solidFill>
                <a:latin typeface="Source Han Sans SC Light" panose="020B0200000000000000" charset="-122"/>
                <a:ea typeface="Source Han Sans SC Light" panose="020B0200000000000000" charset="-122"/>
                <a:cs typeface="Source Han Sans SC Light" panose="020B0200000000000000" charset="-122"/>
                <a:sym typeface="Source Han Sans SC Light" panose="020B0200000000000000" charset="-122"/>
              </a:defRPr>
            </a:lvl1pPr>
          </a:lstStyle>
          <a:p>
            <a:pPr algn="ctr"/>
            <a:r>
              <a:rPr lang="en-GB" altLang="zh-CN" sz="6000" b="0" dirty="0" err="1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从农场到餐桌</a:t>
            </a:r>
            <a:endParaRPr lang="en-GB" sz="6000" b="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5392615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E30737A-A1C4-229C-B37E-3525C95FF9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69" r="30388"/>
          <a:stretch>
            <a:fillRect/>
          </a:stretch>
        </p:blipFill>
        <p:spPr>
          <a:xfrm>
            <a:off x="-57118" y="0"/>
            <a:ext cx="24441118" cy="15236405"/>
          </a:xfrm>
          <a:prstGeom prst="rect">
            <a:avLst/>
          </a:prstGeom>
        </p:spPr>
      </p:pic>
      <p:pic>
        <p:nvPicPr>
          <p:cNvPr id="122" name="图像" descr="图像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FC8A4">
                <a:tint val="45000"/>
                <a:satMod val="400000"/>
              </a:srgb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3278" y="4566796"/>
            <a:ext cx="15867380" cy="5480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64" name="添加主题文字"/>
          <p:cNvSpPr txBox="1"/>
          <p:nvPr/>
        </p:nvSpPr>
        <p:spPr>
          <a:xfrm>
            <a:off x="5997702" y="5664087"/>
            <a:ext cx="13543801" cy="2387826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pPr algn="dist"/>
            <a:r>
              <a:rPr lang="zh-CN" altLang="en-US" sz="1380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农场故事及理念</a:t>
            </a:r>
            <a:endParaRPr sz="13800" b="1" dirty="0">
              <a:solidFill>
                <a:schemeClr val="tx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167" name="ADD SUBJECT TEXT"/>
          <p:cNvSpPr txBox="1"/>
          <p:nvPr/>
        </p:nvSpPr>
        <p:spPr>
          <a:xfrm>
            <a:off x="7075462" y="8277170"/>
            <a:ext cx="11003012" cy="87203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 defTabSz="825500">
              <a:defRPr sz="4000">
                <a:solidFill>
                  <a:srgbClr val="000000"/>
                </a:solidFill>
                <a:latin typeface="Source Han Sans SC Light" panose="020B0200000000000000" charset="-122"/>
                <a:ea typeface="Source Han Sans SC Light" panose="020B0200000000000000" charset="-122"/>
                <a:cs typeface="Source Han Sans SC Light" panose="020B0200000000000000" charset="-122"/>
                <a:sym typeface="Source Han Sans SC Light" panose="020B0200000000000000" charset="-122"/>
              </a:defRPr>
            </a:lvl1pPr>
          </a:lstStyle>
          <a:p>
            <a:pPr algn="ctr"/>
            <a:r>
              <a:rPr lang="zh-CN" altLang="en-GB" sz="5000" b="0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慢一点</a:t>
            </a:r>
            <a:r>
              <a:rPr lang="zh-CN" altLang="en-US" sz="5000" b="0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，才养得出来有生命力的好食材</a:t>
            </a:r>
            <a:endParaRPr lang="en-GB" sz="5000" b="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5"/>
            <a:ext cx="24384001" cy="1371599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3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7140" y="5449423"/>
            <a:ext cx="13051704" cy="158858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31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249" y="604118"/>
            <a:ext cx="23177501" cy="1250776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64" name="添加主题文字"/>
          <p:cNvSpPr txBox="1"/>
          <p:nvPr/>
        </p:nvSpPr>
        <p:spPr>
          <a:xfrm>
            <a:off x="2166267" y="1968944"/>
            <a:ext cx="20051463" cy="1484502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pPr algn="l"/>
            <a:r>
              <a:rPr lang="en-GB" sz="9600" dirty="0" err="1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慢一点</a:t>
            </a:r>
            <a:r>
              <a:rPr lang="zh-CN" altLang="en-US" sz="9600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，才养得出有生命力的好食材</a:t>
            </a:r>
            <a:endParaRPr sz="1380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  <p:sp>
        <p:nvSpPr>
          <p:cNvPr id="8" name="添加主题文字">
            <a:extLst>
              <a:ext uri="{FF2B5EF4-FFF2-40B4-BE49-F238E27FC236}">
                <a16:creationId xmlns:a16="http://schemas.microsoft.com/office/drawing/2014/main" id="{7AE99572-5433-68FC-A795-ED4D1993AF6B}"/>
              </a:ext>
            </a:extLst>
          </p:cNvPr>
          <p:cNvSpPr txBox="1"/>
          <p:nvPr/>
        </p:nvSpPr>
        <p:spPr>
          <a:xfrm>
            <a:off x="2422795" y="8306251"/>
            <a:ext cx="10671567" cy="2955119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pPr algn="l"/>
            <a:r>
              <a:rPr lang="en-US" altLang="zh-CN" sz="11500" dirty="0">
                <a:solidFill>
                  <a:schemeClr val="tx1"/>
                </a:solidFill>
                <a:latin typeface="Source Han Serif CN Bold" panose="02020500000000000000" charset="-122"/>
                <a:ea typeface="Source Han Serif CN Bold" panose="02020500000000000000" charset="-122"/>
              </a:rPr>
              <a:t>64</a:t>
            </a:r>
            <a:r>
              <a:rPr lang="zh-CN" altLang="en-US" sz="11500" dirty="0">
                <a:solidFill>
                  <a:schemeClr val="tx1"/>
                </a:solidFill>
                <a:latin typeface="Source Han Serif CN Bold" panose="02020500000000000000" charset="-122"/>
                <a:ea typeface="Source Han Serif CN Bold" panose="02020500000000000000" charset="-122"/>
              </a:rPr>
              <a:t>年</a:t>
            </a:r>
            <a:endParaRPr sz="11500" b="1" dirty="0">
              <a:solidFill>
                <a:schemeClr val="tx1"/>
              </a:solidFill>
              <a:latin typeface="Source Han Serif CN Bold" panose="02020500000000000000" charset="-122"/>
              <a:ea typeface="Source Han Serif CN Bold" panose="02020500000000000000" charset="-122"/>
            </a:endParaRPr>
          </a:p>
        </p:txBody>
      </p:sp>
      <p:sp>
        <p:nvSpPr>
          <p:cNvPr id="9" name="添加主题文字">
            <a:extLst>
              <a:ext uri="{FF2B5EF4-FFF2-40B4-BE49-F238E27FC236}">
                <a16:creationId xmlns:a16="http://schemas.microsoft.com/office/drawing/2014/main" id="{889E7EF5-D9C5-86F9-29BF-B67CE1E47E00}"/>
              </a:ext>
            </a:extLst>
          </p:cNvPr>
          <p:cNvSpPr txBox="1"/>
          <p:nvPr/>
        </p:nvSpPr>
        <p:spPr>
          <a:xfrm>
            <a:off x="3846568" y="5884636"/>
            <a:ext cx="10671567" cy="2955119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pPr algn="l"/>
            <a:r>
              <a:rPr lang="en-US" altLang="zh-CN" sz="11500" dirty="0">
                <a:solidFill>
                  <a:schemeClr val="tx1"/>
                </a:solidFill>
                <a:latin typeface="Source Han Serif CN Bold" panose="02020500000000000000" charset="-122"/>
                <a:ea typeface="Source Han Serif CN Bold" panose="02020500000000000000" charset="-122"/>
              </a:rPr>
              <a:t>16</a:t>
            </a:r>
            <a:r>
              <a:rPr lang="zh-CN" altLang="en-US" sz="11500" dirty="0">
                <a:solidFill>
                  <a:schemeClr val="tx1"/>
                </a:solidFill>
                <a:latin typeface="Source Han Serif CN Bold" panose="02020500000000000000" charset="-122"/>
                <a:ea typeface="Source Han Serif CN Bold" panose="02020500000000000000" charset="-122"/>
              </a:rPr>
              <a:t>年</a:t>
            </a:r>
            <a:endParaRPr sz="11500" b="1" dirty="0">
              <a:solidFill>
                <a:schemeClr val="tx1"/>
              </a:solidFill>
              <a:latin typeface="Source Han Serif CN Bold" panose="02020500000000000000" charset="-122"/>
              <a:ea typeface="Source Han Serif CN Bold" panose="02020500000000000000" charset="-122"/>
            </a:endParaRPr>
          </a:p>
        </p:txBody>
      </p:sp>
      <p:sp>
        <p:nvSpPr>
          <p:cNvPr id="10" name="添加主题文字">
            <a:extLst>
              <a:ext uri="{FF2B5EF4-FFF2-40B4-BE49-F238E27FC236}">
                <a16:creationId xmlns:a16="http://schemas.microsoft.com/office/drawing/2014/main" id="{FE6014F1-87CB-613E-F4B1-B13D45C828C6}"/>
              </a:ext>
            </a:extLst>
          </p:cNvPr>
          <p:cNvSpPr txBox="1"/>
          <p:nvPr/>
        </p:nvSpPr>
        <p:spPr>
          <a:xfrm>
            <a:off x="5630683" y="3219028"/>
            <a:ext cx="10671567" cy="2955119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pPr algn="l"/>
            <a:r>
              <a:rPr lang="en-US" altLang="zh-CN" sz="11500" dirty="0">
                <a:solidFill>
                  <a:schemeClr val="tx1"/>
                </a:solidFill>
                <a:latin typeface="Source Han Serif CN Bold" panose="02020500000000000000" charset="-122"/>
                <a:ea typeface="Source Han Serif CN Bold" panose="02020500000000000000" charset="-122"/>
              </a:rPr>
              <a:t>18</a:t>
            </a:r>
            <a:r>
              <a:rPr lang="zh-CN" altLang="en-US" sz="11500" dirty="0">
                <a:solidFill>
                  <a:schemeClr val="tx1"/>
                </a:solidFill>
                <a:latin typeface="Source Han Serif CN Bold" panose="02020500000000000000" charset="-122"/>
                <a:ea typeface="Source Han Serif CN Bold" panose="02020500000000000000" charset="-122"/>
              </a:rPr>
              <a:t>年</a:t>
            </a:r>
            <a:endParaRPr sz="11500" b="1" dirty="0">
              <a:solidFill>
                <a:schemeClr val="tx1"/>
              </a:solidFill>
              <a:latin typeface="Source Han Serif CN Bold" panose="02020500000000000000" charset="-122"/>
              <a:ea typeface="Source Han Serif CN Bold" panose="02020500000000000000" charset="-122"/>
            </a:endParaRPr>
          </a:p>
        </p:txBody>
      </p:sp>
      <p:sp>
        <p:nvSpPr>
          <p:cNvPr id="11" name="ADD SUBJECT TEXT">
            <a:extLst>
              <a:ext uri="{FF2B5EF4-FFF2-40B4-BE49-F238E27FC236}">
                <a16:creationId xmlns:a16="http://schemas.microsoft.com/office/drawing/2014/main" id="{ECA56BF1-D2E8-DFAE-758D-8D8CBCE21727}"/>
              </a:ext>
            </a:extLst>
          </p:cNvPr>
          <p:cNvSpPr txBox="1"/>
          <p:nvPr/>
        </p:nvSpPr>
        <p:spPr>
          <a:xfrm>
            <a:off x="6237899" y="10091124"/>
            <a:ext cx="13689645" cy="72552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 defTabSz="825500">
              <a:defRPr sz="4000">
                <a:solidFill>
                  <a:srgbClr val="000000"/>
                </a:solidFill>
                <a:latin typeface="Source Han Sans SC Light" panose="020B0200000000000000" charset="-122"/>
                <a:ea typeface="Source Han Sans SC Light" panose="020B0200000000000000" charset="-122"/>
                <a:cs typeface="Source Han Sans SC Light" panose="020B0200000000000000" charset="-122"/>
                <a:sym typeface="Source Han Sans SC Light" panose="020B0200000000000000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从台湾到南京，</a:t>
            </a:r>
            <a:r>
              <a:rPr lang="en-US" altLang="zh-CN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64</a:t>
            </a:r>
            <a:r>
              <a:rPr lang="zh-CN" altLang="en-US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年四代人深耕养鸡行业，坚信鸡要养的好，鸡肉才会好。</a:t>
            </a:r>
            <a:endParaRPr sz="3200" b="0" dirty="0">
              <a:solidFill>
                <a:schemeClr val="tx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12" name="ADD SUBJECT TEXT">
            <a:extLst>
              <a:ext uri="{FF2B5EF4-FFF2-40B4-BE49-F238E27FC236}">
                <a16:creationId xmlns:a16="http://schemas.microsoft.com/office/drawing/2014/main" id="{A69F8E5E-9C4A-5C3A-F41F-B1D5716007BB}"/>
              </a:ext>
            </a:extLst>
          </p:cNvPr>
          <p:cNvSpPr txBox="1"/>
          <p:nvPr/>
        </p:nvSpPr>
        <p:spPr>
          <a:xfrm>
            <a:off x="7577779" y="7242647"/>
            <a:ext cx="14108806" cy="1464183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 defTabSz="825500">
              <a:defRPr sz="4000">
                <a:solidFill>
                  <a:srgbClr val="000000"/>
                </a:solidFill>
                <a:latin typeface="Source Han Sans SC Light" panose="020B0200000000000000" charset="-122"/>
                <a:ea typeface="Source Han Sans SC Light" panose="020B0200000000000000" charset="-122"/>
                <a:cs typeface="Source Han Sans SC Light" panose="020B0200000000000000" charset="-122"/>
                <a:sym typeface="Source Han Sans SC Light" panose="020B0200000000000000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在</a:t>
            </a:r>
            <a:r>
              <a:rPr lang="en-US" altLang="zh-CN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1996</a:t>
            </a:r>
            <a:r>
              <a:rPr lang="zh-CN" altLang="en-US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年，将台湾红羽土鸡送去法国育种，历经</a:t>
            </a:r>
            <a:r>
              <a:rPr lang="en-US" altLang="zh-CN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16</a:t>
            </a:r>
            <a:r>
              <a:rPr lang="zh-CN" altLang="en-US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年的选育，形成完整的繁育体系，成功剔除各类遗传性的疾病，包含鸡白痢、鸡白血病、鸡沙门氏菌等。</a:t>
            </a:r>
            <a:endParaRPr sz="3200" b="0" dirty="0">
              <a:solidFill>
                <a:schemeClr val="tx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13" name="ADD SUBJECT TEXT">
            <a:extLst>
              <a:ext uri="{FF2B5EF4-FFF2-40B4-BE49-F238E27FC236}">
                <a16:creationId xmlns:a16="http://schemas.microsoft.com/office/drawing/2014/main" id="{4B6594BA-484E-6B32-B172-6941F5A11414}"/>
              </a:ext>
            </a:extLst>
          </p:cNvPr>
          <p:cNvSpPr txBox="1"/>
          <p:nvPr/>
        </p:nvSpPr>
        <p:spPr>
          <a:xfrm>
            <a:off x="9301502" y="4270507"/>
            <a:ext cx="13577070" cy="2202847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 defTabSz="825500">
              <a:defRPr sz="4000">
                <a:solidFill>
                  <a:srgbClr val="000000"/>
                </a:solidFill>
                <a:latin typeface="Source Han Sans SC Light" panose="020B0200000000000000" charset="-122"/>
                <a:ea typeface="Source Han Sans SC Light" panose="020B0200000000000000" charset="-122"/>
                <a:cs typeface="Source Han Sans SC Light" panose="020B0200000000000000" charset="-122"/>
                <a:sym typeface="Source Han Sans SC Light" panose="020B0200000000000000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zh-CN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2007</a:t>
            </a:r>
            <a:r>
              <a:rPr lang="zh-CN" altLang="en-US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年开始整地、种树、建鸡舍，坚持生态环保、自然循环、低碳排放，创造出十万株桂花森林养殖基地。</a:t>
            </a:r>
            <a:r>
              <a:rPr lang="en-US" altLang="zh-CN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2010</a:t>
            </a:r>
            <a:r>
              <a:rPr lang="zh-CN" altLang="en-US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年，我们终于将育种好的红羽土鸡引进回国，落户南京，取名为</a:t>
            </a:r>
            <a:r>
              <a:rPr lang="zh-CN" altLang="en-US" sz="3200" b="0" dirty="0">
                <a:solidFill>
                  <a:srgbClr val="FF0000"/>
                </a:solidFill>
                <a:latin typeface="Heiti SC Medium" pitchFamily="2" charset="-128"/>
                <a:ea typeface="Heiti SC Medium" pitchFamily="2" charset="-128"/>
              </a:rPr>
              <a:t>宝岛红标鸡</a:t>
            </a:r>
            <a:r>
              <a:rPr lang="zh-CN" altLang="en-US" sz="3200" b="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。</a:t>
            </a:r>
            <a:endParaRPr sz="3200" b="0" dirty="0">
              <a:solidFill>
                <a:schemeClr val="tx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5166288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5"/>
            <a:ext cx="24384001" cy="1371599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32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57140" y="5449423"/>
            <a:ext cx="13051704" cy="158858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31" name="图像" descr="图像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249" y="604118"/>
            <a:ext cx="23177501" cy="1250776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64" name="添加主题文字"/>
          <p:cNvSpPr txBox="1"/>
          <p:nvPr/>
        </p:nvSpPr>
        <p:spPr>
          <a:xfrm>
            <a:off x="6258341" y="1539086"/>
            <a:ext cx="5933660" cy="1484502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r>
              <a:rPr lang="en-GB" sz="6600" b="0" dirty="0" err="1">
                <a:solidFill>
                  <a:schemeClr val="tx1"/>
                </a:solidFill>
                <a:latin typeface="Heiti SC Medium" pitchFamily="2" charset="-128"/>
                <a:ea typeface="Source Han Serif CN Bold" panose="02020500000000000000" charset="-122"/>
              </a:rPr>
              <a:t>扎根南京</a:t>
            </a:r>
            <a:endParaRPr sz="8000" b="0" dirty="0">
              <a:solidFill>
                <a:schemeClr val="tx1"/>
              </a:solidFill>
              <a:latin typeface="Heiti SC Medium" pitchFamily="2" charset="-128"/>
              <a:ea typeface="Source Han Serif CN Bold" panose="02020500000000000000" charset="-122"/>
            </a:endParaRPr>
          </a:p>
        </p:txBody>
      </p:sp>
      <p:sp>
        <p:nvSpPr>
          <p:cNvPr id="13" name="ADD SUBJECT TEXT">
            <a:extLst>
              <a:ext uri="{FF2B5EF4-FFF2-40B4-BE49-F238E27FC236}">
                <a16:creationId xmlns:a16="http://schemas.microsoft.com/office/drawing/2014/main" id="{4B6594BA-484E-6B32-B172-6941F5A11414}"/>
              </a:ext>
            </a:extLst>
          </p:cNvPr>
          <p:cNvSpPr txBox="1"/>
          <p:nvPr/>
        </p:nvSpPr>
        <p:spPr>
          <a:xfrm>
            <a:off x="3095317" y="9792824"/>
            <a:ext cx="19238484" cy="2497671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 defTabSz="825500">
              <a:defRPr sz="4000">
                <a:solidFill>
                  <a:srgbClr val="000000"/>
                </a:solidFill>
                <a:latin typeface="Source Han Sans SC Light" panose="020B0200000000000000" charset="-122"/>
                <a:ea typeface="Source Han Sans SC Light" panose="020B0200000000000000" charset="-122"/>
                <a:cs typeface="Source Han Sans SC Light" panose="020B0200000000000000" charset="-122"/>
                <a:sym typeface="Source Han Sans SC Light" panose="020B0200000000000000" charset="-122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3600" b="0" spc="-118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  <a:sym typeface="Source Han Sans SC Bold" panose="020B0200000000000000" charset="-122"/>
              </a:rPr>
              <a:t>除分布台湾省本岛外，南京市溧水宝岛红标鸡农场为该鸡种唯一的种源及扩繁基地。种源基地配套有3幢产蛋舍、8幢高床育雏育成舍、2幢示范场及1幢孵化场、有机堆肥场等相关养殖配套圈舍与设施。全场遍布8个人工水塘，排水性能良好，雨污分流、土地自主循环。</a:t>
            </a:r>
            <a:endParaRPr sz="3600" b="0" spc="-118" dirty="0">
              <a:solidFill>
                <a:schemeClr val="tx1"/>
              </a:solidFill>
              <a:latin typeface="Heiti SC Medium" pitchFamily="2" charset="-128"/>
              <a:ea typeface="Heiti SC Medium" pitchFamily="2" charset="-128"/>
              <a:sym typeface="Source Han Sans SC Bold" panose="020B0200000000000000" charset="-122"/>
            </a:endParaRPr>
          </a:p>
        </p:txBody>
      </p:sp>
      <p:pic>
        <p:nvPicPr>
          <p:cNvPr id="2" name="内容占位符 7" descr="/Users/apple/Desktop/2020航拍图.jpg2020航拍图">
            <a:extLst>
              <a:ext uri="{FF2B5EF4-FFF2-40B4-BE49-F238E27FC236}">
                <a16:creationId xmlns:a16="http://schemas.microsoft.com/office/drawing/2014/main" id="{CE7AA3CA-9537-08C4-44C5-9471C6AED2B4}"/>
              </a:ext>
            </a:extLst>
          </p:cNvPr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/>
          <a:srcRect l="71" t="49026" r="-71" b="5348"/>
          <a:stretch>
            <a:fillRect/>
          </a:stretch>
        </p:blipFill>
        <p:spPr>
          <a:xfrm>
            <a:off x="3095317" y="3374714"/>
            <a:ext cx="18719654" cy="6181716"/>
          </a:xfrm>
          <a:prstGeom prst="rect">
            <a:avLst/>
          </a:prstGeom>
        </p:spPr>
      </p:pic>
      <p:sp>
        <p:nvSpPr>
          <p:cNvPr id="3" name="添加主题文字">
            <a:extLst>
              <a:ext uri="{FF2B5EF4-FFF2-40B4-BE49-F238E27FC236}">
                <a16:creationId xmlns:a16="http://schemas.microsoft.com/office/drawing/2014/main" id="{C85F44E2-B70C-C362-4F23-347CCBABA58C}"/>
              </a:ext>
            </a:extLst>
          </p:cNvPr>
          <p:cNvSpPr txBox="1"/>
          <p:nvPr/>
        </p:nvSpPr>
        <p:spPr>
          <a:xfrm>
            <a:off x="2800397" y="244032"/>
            <a:ext cx="10671567" cy="2955119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pPr algn="l"/>
            <a:r>
              <a:rPr lang="en-US" altLang="zh-CN" sz="11500" dirty="0">
                <a:solidFill>
                  <a:schemeClr val="tx1"/>
                </a:solidFill>
                <a:latin typeface="Source Han Serif CN Bold" panose="02020500000000000000" charset="-122"/>
                <a:ea typeface="Source Han Serif CN Bold" panose="02020500000000000000" charset="-122"/>
              </a:rPr>
              <a:t>18</a:t>
            </a:r>
            <a:r>
              <a:rPr lang="zh-CN" altLang="en-US" sz="11500" dirty="0">
                <a:solidFill>
                  <a:schemeClr val="tx1"/>
                </a:solidFill>
                <a:latin typeface="Source Han Serif CN Bold" panose="02020500000000000000" charset="-122"/>
                <a:ea typeface="Source Han Serif CN Bold" panose="02020500000000000000" charset="-122"/>
              </a:rPr>
              <a:t>年</a:t>
            </a:r>
            <a:endParaRPr sz="11500" b="1" dirty="0">
              <a:solidFill>
                <a:schemeClr val="tx1"/>
              </a:solidFill>
              <a:latin typeface="Source Han Serif CN Bold" panose="02020500000000000000" charset="-122"/>
              <a:ea typeface="Source Han Serif CN Bold" panose="0202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634408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5"/>
            <a:ext cx="24384001" cy="1371599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32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57140" y="5449423"/>
            <a:ext cx="13051704" cy="158858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31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249" y="604118"/>
            <a:ext cx="23177501" cy="1250776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" name="ADD SUBJECT TEXT">
            <a:extLst>
              <a:ext uri="{FF2B5EF4-FFF2-40B4-BE49-F238E27FC236}">
                <a16:creationId xmlns:a16="http://schemas.microsoft.com/office/drawing/2014/main" id="{4B6594BA-484E-6B32-B172-6941F5A11414}"/>
              </a:ext>
            </a:extLst>
          </p:cNvPr>
          <p:cNvSpPr txBox="1"/>
          <p:nvPr/>
        </p:nvSpPr>
        <p:spPr>
          <a:xfrm>
            <a:off x="2830039" y="10155551"/>
            <a:ext cx="18723915" cy="2014269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 defTabSz="825500">
              <a:defRPr sz="4000">
                <a:solidFill>
                  <a:srgbClr val="000000"/>
                </a:solidFill>
                <a:latin typeface="Source Han Sans SC Light" panose="020B0200000000000000" charset="-122"/>
                <a:ea typeface="Source Han Sans SC Light" panose="020B0200000000000000" charset="-122"/>
                <a:cs typeface="Source Han Sans SC Light" panose="020B0200000000000000" charset="-122"/>
                <a:sym typeface="Source Han Sans SC Light" panose="020B0200000000000000" charset="-122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zh-CN" b="0" dirty="0">
                <a:solidFill>
                  <a:schemeClr val="tx1"/>
                </a:solidFill>
                <a:ea typeface="Source Han Serif CN Bold" panose="02020500000000000000" charset="-122"/>
                <a:sym typeface="Source Han Sans SC Bold" panose="020B0200000000000000" charset="-122"/>
              </a:rPr>
              <a:t>2021</a:t>
            </a:r>
            <a:r>
              <a:rPr lang="zh-CN" altLang="en-US" b="0" dirty="0">
                <a:solidFill>
                  <a:schemeClr val="tx1"/>
                </a:solidFill>
                <a:ea typeface="Source Han Serif CN Bold" panose="02020500000000000000" charset="-122"/>
                <a:sym typeface="Source Han Sans SC Bold" panose="020B0200000000000000" charset="-122"/>
              </a:rPr>
              <a:t>年，宝岛红标鸡种源基地登入</a:t>
            </a:r>
            <a:r>
              <a:rPr lang="zh-CN" altLang="en-US" sz="4400" dirty="0">
                <a:solidFill>
                  <a:schemeClr val="tx1"/>
                </a:solidFill>
                <a:ea typeface="Source Han Serif CN Bold" panose="02020500000000000000" charset="-122"/>
                <a:sym typeface="Source Han Sans SC Bold" panose="020B0200000000000000" charset="-122"/>
              </a:rPr>
              <a:t>全国农产品全程质量控制技术体系（</a:t>
            </a:r>
            <a:r>
              <a:rPr lang="en-GB" altLang="zh-CN" sz="4400" dirty="0">
                <a:solidFill>
                  <a:schemeClr val="tx1"/>
                </a:solidFill>
                <a:ea typeface="Source Han Serif CN Bold" panose="02020500000000000000" charset="-122"/>
                <a:sym typeface="Source Han Sans SC Bold" panose="020B0200000000000000" charset="-122"/>
              </a:rPr>
              <a:t> CAQS- CAP</a:t>
            </a:r>
            <a:r>
              <a:rPr lang="zh-CN" altLang="en-US" sz="4400" dirty="0">
                <a:solidFill>
                  <a:schemeClr val="tx1"/>
                </a:solidFill>
                <a:ea typeface="Source Han Serif CN Bold" panose="02020500000000000000" charset="-122"/>
                <a:sym typeface="Source Han Sans SC Bold" panose="020B0200000000000000" charset="-122"/>
              </a:rPr>
              <a:t>）</a:t>
            </a:r>
            <a:r>
              <a:rPr lang="zh-CN" altLang="en-US" sz="4400" dirty="0">
                <a:solidFill>
                  <a:srgbClr val="C79F62"/>
                </a:solidFill>
                <a:ea typeface="Source Han Serif CN Bold" panose="02020500000000000000" charset="-122"/>
                <a:sym typeface="Source Han Sans SC Bold" panose="020B0200000000000000" charset="-122"/>
              </a:rPr>
              <a:t>国家认证</a:t>
            </a:r>
            <a:r>
              <a:rPr lang="zh-CN" altLang="en-US" sz="4400" dirty="0">
                <a:solidFill>
                  <a:schemeClr val="tx1"/>
                </a:solidFill>
                <a:ea typeface="Source Han Serif CN Bold" panose="02020500000000000000" charset="-122"/>
                <a:sym typeface="Source Han Sans SC Bold" panose="020B0200000000000000" charset="-122"/>
              </a:rPr>
              <a:t>的试点生产经营主体</a:t>
            </a:r>
          </a:p>
        </p:txBody>
      </p:sp>
      <p:pic>
        <p:nvPicPr>
          <p:cNvPr id="4" name="图片 3" descr="墙上挂着一幅画&#10;&#10;描述已自动生成">
            <a:extLst>
              <a:ext uri="{FF2B5EF4-FFF2-40B4-BE49-F238E27FC236}">
                <a16:creationId xmlns:a16="http://schemas.microsoft.com/office/drawing/2014/main" id="{AB560CC4-B6ED-6469-1A8B-B6E6311DFD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678" y="1721522"/>
            <a:ext cx="10874639" cy="831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98978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846B5F6-8539-ABFC-187E-AB2E26EF3B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39" r="1104" b="8908"/>
          <a:stretch>
            <a:fillRect/>
          </a:stretch>
        </p:blipFill>
        <p:spPr>
          <a:xfrm>
            <a:off x="0" y="1"/>
            <a:ext cx="24384000" cy="13716000"/>
          </a:xfrm>
          <a:prstGeom prst="rect">
            <a:avLst/>
          </a:prstGeom>
        </p:spPr>
      </p:pic>
      <p:pic>
        <p:nvPicPr>
          <p:cNvPr id="122" name="图像" descr="图像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FC8A4">
                <a:tint val="45000"/>
                <a:satMod val="400000"/>
              </a:srgb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3278" y="4566796"/>
            <a:ext cx="15867380" cy="5480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添加主题文字">
            <a:extLst>
              <a:ext uri="{FF2B5EF4-FFF2-40B4-BE49-F238E27FC236}">
                <a16:creationId xmlns:a16="http://schemas.microsoft.com/office/drawing/2014/main" id="{51E26F2F-E1E3-32D0-9000-6AC015CF514F}"/>
              </a:ext>
            </a:extLst>
          </p:cNvPr>
          <p:cNvSpPr txBox="1"/>
          <p:nvPr/>
        </p:nvSpPr>
        <p:spPr>
          <a:xfrm>
            <a:off x="5997702" y="5664087"/>
            <a:ext cx="13543801" cy="2387826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pPr algn="dist"/>
            <a:r>
              <a:rPr lang="zh-CN" altLang="en-US" sz="1150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宝岛红标养殖标准</a:t>
            </a:r>
            <a:endParaRPr sz="11500" b="1" dirty="0">
              <a:solidFill>
                <a:schemeClr val="tx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sp>
        <p:nvSpPr>
          <p:cNvPr id="4" name="ADD SUBJECT TEXT">
            <a:extLst>
              <a:ext uri="{FF2B5EF4-FFF2-40B4-BE49-F238E27FC236}">
                <a16:creationId xmlns:a16="http://schemas.microsoft.com/office/drawing/2014/main" id="{536490BA-8910-6311-CA9D-8F5347F5D6B5}"/>
              </a:ext>
            </a:extLst>
          </p:cNvPr>
          <p:cNvSpPr txBox="1"/>
          <p:nvPr/>
        </p:nvSpPr>
        <p:spPr>
          <a:xfrm>
            <a:off x="8999068" y="8277170"/>
            <a:ext cx="7155805" cy="87203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 defTabSz="825500">
              <a:defRPr sz="4000">
                <a:solidFill>
                  <a:srgbClr val="000000"/>
                </a:solidFill>
                <a:latin typeface="Source Han Sans SC Light" panose="020B0200000000000000" charset="-122"/>
                <a:ea typeface="Source Han Sans SC Light" panose="020B0200000000000000" charset="-122"/>
                <a:cs typeface="Source Han Sans SC Light" panose="020B0200000000000000" charset="-122"/>
                <a:sym typeface="Source Han Sans SC Light" panose="020B0200000000000000" charset="-122"/>
              </a:defRPr>
            </a:lvl1pPr>
          </a:lstStyle>
          <a:p>
            <a:pPr algn="ctr"/>
            <a:r>
              <a:rPr lang="zh-CN" altLang="en-US" sz="5000" b="0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每一只鸡拥有一株桂花树</a:t>
            </a:r>
            <a:endParaRPr lang="en-GB" sz="5000" b="0" dirty="0">
              <a:solidFill>
                <a:schemeClr val="tx1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0674937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FD292D-F66C-A098-FDDA-FA40AF91B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像" descr="图像">
            <a:extLst>
              <a:ext uri="{FF2B5EF4-FFF2-40B4-BE49-F238E27FC236}">
                <a16:creationId xmlns:a16="http://schemas.microsoft.com/office/drawing/2014/main" id="{046F8470-3B27-5204-566A-8A29DEF70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"/>
            <a:ext cx="24384001" cy="1371599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6" name="图片 5" descr="文本&#10;&#10;AI 生成的内容可能不正确。">
            <a:extLst>
              <a:ext uri="{FF2B5EF4-FFF2-40B4-BE49-F238E27FC236}">
                <a16:creationId xmlns:a16="http://schemas.microsoft.com/office/drawing/2014/main" id="{B3746EAF-1492-4C3A-552D-2F8470E254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57" b="3023"/>
          <a:stretch>
            <a:fillRect/>
          </a:stretch>
        </p:blipFill>
        <p:spPr>
          <a:xfrm>
            <a:off x="1353463" y="491303"/>
            <a:ext cx="21677074" cy="12733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72352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图像" descr="图像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-897" y="-163807"/>
            <a:ext cx="24384001" cy="1371599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32" name="图像" descr="图像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0957140" y="5449423"/>
            <a:ext cx="13051704" cy="158858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31" name="图像" descr="图像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603249" y="604118"/>
            <a:ext cx="23177501" cy="1250776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64" name="添加主题文字"/>
          <p:cNvSpPr txBox="1"/>
          <p:nvPr/>
        </p:nvSpPr>
        <p:spPr>
          <a:xfrm>
            <a:off x="1666199" y="1669061"/>
            <a:ext cx="5365972" cy="159702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pPr algn="l"/>
            <a:r>
              <a:rPr lang="zh-CN" altLang="en-US" sz="6600" dirty="0">
                <a:solidFill>
                  <a:schemeClr val="tx1"/>
                </a:solidFill>
                <a:latin typeface="Heiti SC Medium" pitchFamily="2" charset="-128"/>
                <a:ea typeface="Heiti SC Medium" pitchFamily="2" charset="-128"/>
              </a:rPr>
              <a:t>品质在于细节</a:t>
            </a:r>
            <a:endParaRPr sz="6600" b="1" dirty="0">
              <a:solidFill>
                <a:schemeClr val="tx1"/>
              </a:solidFill>
              <a:latin typeface="HEITI SC MEDIUM" pitchFamily="2" charset="-128"/>
              <a:ea typeface="HEITI SC MEDIUM" pitchFamily="2" charset="-128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586A1F5D-5F36-0F29-883D-A33603A146E3}"/>
              </a:ext>
            </a:extLst>
          </p:cNvPr>
          <p:cNvGrpSpPr/>
          <p:nvPr/>
        </p:nvGrpSpPr>
        <p:grpSpPr>
          <a:xfrm>
            <a:off x="1607829" y="3737269"/>
            <a:ext cx="10654758" cy="4075197"/>
            <a:chOff x="-807" y="836"/>
            <a:chExt cx="19280" cy="6613"/>
          </a:xfrm>
        </p:grpSpPr>
        <p:pic>
          <p:nvPicPr>
            <p:cNvPr id="33" name="image24.jpeg">
              <a:extLst>
                <a:ext uri="{FF2B5EF4-FFF2-40B4-BE49-F238E27FC236}">
                  <a16:creationId xmlns:a16="http://schemas.microsoft.com/office/drawing/2014/main" id="{4AD72E8A-F303-025B-9F95-EECE060B7947}"/>
                </a:ext>
              </a:extLst>
            </p:cNvPr>
            <p:cNvPicPr>
              <a:picLocks noChangeAspect="1"/>
            </p:cNvPicPr>
            <p:nvPr>
              <p:custDataLst>
                <p:tags r:id="rId19"/>
              </p:custDataLst>
            </p:nvPr>
          </p:nvPicPr>
          <p:blipFill>
            <a:blip r:embed="rId27" cstate="print"/>
            <a:srcRect l="15920" t="304" r="28102" b="-304"/>
            <a:stretch>
              <a:fillRect/>
            </a:stretch>
          </p:blipFill>
          <p:spPr>
            <a:xfrm>
              <a:off x="11933" y="877"/>
              <a:ext cx="6540" cy="6572"/>
            </a:xfrm>
            <a:prstGeom prst="rect">
              <a:avLst/>
            </a:prstGeom>
          </p:spPr>
        </p:pic>
        <p:pic>
          <p:nvPicPr>
            <p:cNvPr id="34" name="图片 39" descr="IMG_20190915_140929">
              <a:extLst>
                <a:ext uri="{FF2B5EF4-FFF2-40B4-BE49-F238E27FC236}">
                  <a16:creationId xmlns:a16="http://schemas.microsoft.com/office/drawing/2014/main" id="{C631834F-BF3D-493D-D246-A5EDC8ADC3F1}"/>
                </a:ext>
              </a:extLst>
            </p:cNvPr>
            <p:cNvPicPr>
              <a:picLocks noChangeAspect="1"/>
            </p:cNvPicPr>
            <p:nvPr>
              <p:custDataLst>
                <p:tags r:id="rId20"/>
              </p:custDataLst>
            </p:nvPr>
          </p:nvPicPr>
          <p:blipFill>
            <a:blip r:embed="rId28"/>
            <a:srcRect l="-531" t="7871" r="13728" b="21450"/>
            <a:stretch>
              <a:fillRect/>
            </a:stretch>
          </p:blipFill>
          <p:spPr>
            <a:xfrm>
              <a:off x="-807" y="836"/>
              <a:ext cx="10675" cy="6520"/>
            </a:xfrm>
            <a:prstGeom prst="rect">
              <a:avLst/>
            </a:prstGeom>
          </p:spPr>
        </p:pic>
        <p:pic>
          <p:nvPicPr>
            <p:cNvPr id="35" name="图片 34" descr="25031635592150_.pic">
              <a:extLst>
                <a:ext uri="{FF2B5EF4-FFF2-40B4-BE49-F238E27FC236}">
                  <a16:creationId xmlns:a16="http://schemas.microsoft.com/office/drawing/2014/main" id="{5D85FA8A-B484-6819-F59F-EFFDDA893454}"/>
                </a:ext>
              </a:extLst>
            </p:cNvPr>
            <p:cNvPicPr>
              <a:picLocks noChangeAspect="1"/>
            </p:cNvPicPr>
            <p:nvPr>
              <p:custDataLst>
                <p:tags r:id="rId21"/>
              </p:custDataLst>
            </p:nvPr>
          </p:nvPicPr>
          <p:blipFill>
            <a:blip r:embed="rId29"/>
            <a:srcRect l="2556" t="1201" r="31791" b="3832"/>
            <a:stretch>
              <a:fillRect/>
            </a:stretch>
          </p:blipFill>
          <p:spPr>
            <a:xfrm>
              <a:off x="5587" y="850"/>
              <a:ext cx="6344" cy="6543"/>
            </a:xfrm>
            <a:prstGeom prst="rect">
              <a:avLst/>
            </a:prstGeom>
          </p:spPr>
        </p:pic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370980DB-5B3A-229F-1053-F6D661B664FD}"/>
              </a:ext>
            </a:extLst>
          </p:cNvPr>
          <p:cNvGrpSpPr/>
          <p:nvPr/>
        </p:nvGrpSpPr>
        <p:grpSpPr>
          <a:xfrm>
            <a:off x="12262586" y="3762534"/>
            <a:ext cx="10619191" cy="4049931"/>
            <a:chOff x="-3864" y="1652"/>
            <a:chExt cx="19394" cy="6396"/>
          </a:xfrm>
        </p:grpSpPr>
        <p:pic>
          <p:nvPicPr>
            <p:cNvPr id="37" name="图片 36" descr="IMG_20210331_084747">
              <a:extLst>
                <a:ext uri="{FF2B5EF4-FFF2-40B4-BE49-F238E27FC236}">
                  <a16:creationId xmlns:a16="http://schemas.microsoft.com/office/drawing/2014/main" id="{E152222B-0959-3267-64C5-6D7E543D8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0"/>
            <a:srcRect l="10245" t="2376" r="15813" b="2705"/>
            <a:stretch>
              <a:fillRect/>
            </a:stretch>
          </p:blipFill>
          <p:spPr>
            <a:xfrm>
              <a:off x="8891" y="1652"/>
              <a:ext cx="6639" cy="6392"/>
            </a:xfrm>
            <a:prstGeom prst="rect">
              <a:avLst/>
            </a:prstGeom>
          </p:spPr>
        </p:pic>
        <p:pic>
          <p:nvPicPr>
            <p:cNvPr id="38" name="图片 37" descr="271641604851_.pic_hd">
              <a:extLst>
                <a:ext uri="{FF2B5EF4-FFF2-40B4-BE49-F238E27FC236}">
                  <a16:creationId xmlns:a16="http://schemas.microsoft.com/office/drawing/2014/main" id="{B61FE9A0-8A1C-E0F6-5A3C-A074304D5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1"/>
            <a:srcRect l="18693" t="42687" r="20578" b="12976"/>
            <a:stretch>
              <a:fillRect/>
            </a:stretch>
          </p:blipFill>
          <p:spPr>
            <a:xfrm>
              <a:off x="-3864" y="1690"/>
              <a:ext cx="6527" cy="6354"/>
            </a:xfrm>
            <a:prstGeom prst="rect">
              <a:avLst/>
            </a:prstGeom>
          </p:spPr>
        </p:pic>
        <p:pic>
          <p:nvPicPr>
            <p:cNvPr id="39" name="图片 38" descr="fr ghn">
              <a:extLst>
                <a:ext uri="{FF2B5EF4-FFF2-40B4-BE49-F238E27FC236}">
                  <a16:creationId xmlns:a16="http://schemas.microsoft.com/office/drawing/2014/main" id="{8ACE2F7C-54BE-4321-CEAF-12CE03E710E0}"/>
                </a:ext>
              </a:extLst>
            </p:cNvPr>
            <p:cNvPicPr>
              <a:picLocks noChangeAspect="1"/>
            </p:cNvPicPr>
            <p:nvPr/>
          </p:nvPicPr>
          <p:blipFill>
            <a:blip r:embed="rId32"/>
            <a:srcRect l="22607" t="1484" r="27596" b="4063"/>
            <a:stretch>
              <a:fillRect/>
            </a:stretch>
          </p:blipFill>
          <p:spPr>
            <a:xfrm>
              <a:off x="2643" y="1684"/>
              <a:ext cx="6388" cy="6364"/>
            </a:xfrm>
            <a:prstGeom prst="rect">
              <a:avLst/>
            </a:prstGeom>
          </p:spPr>
        </p:pic>
        <p:pic>
          <p:nvPicPr>
            <p:cNvPr id="40" name="图片 39" descr="截屏2022-01-09 下午6.52.52">
              <a:extLst>
                <a:ext uri="{FF2B5EF4-FFF2-40B4-BE49-F238E27FC236}">
                  <a16:creationId xmlns:a16="http://schemas.microsoft.com/office/drawing/2014/main" id="{85FAAC8D-36C0-4B07-09A7-9B94198FEA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3"/>
            <a:srcRect l="1468" t="20455" r="39672" b="38779"/>
            <a:stretch>
              <a:fillRect/>
            </a:stretch>
          </p:blipFill>
          <p:spPr>
            <a:xfrm>
              <a:off x="-531" y="4707"/>
              <a:ext cx="3178" cy="3325"/>
            </a:xfrm>
            <a:prstGeom prst="rect">
              <a:avLst/>
            </a:prstGeom>
          </p:spPr>
        </p:pic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37A9B6E9-78AC-7670-24F0-744E43C0A7B6}"/>
              </a:ext>
            </a:extLst>
          </p:cNvPr>
          <p:cNvGrpSpPr/>
          <p:nvPr/>
        </p:nvGrpSpPr>
        <p:grpSpPr>
          <a:xfrm>
            <a:off x="1666199" y="7752819"/>
            <a:ext cx="10588327" cy="2936954"/>
            <a:chOff x="-5961" y="7659"/>
            <a:chExt cx="19199" cy="13314"/>
          </a:xfrm>
        </p:grpSpPr>
        <p:sp>
          <p:nvSpPr>
            <p:cNvPr id="42" name="PA-矩形 3">
              <a:extLst>
                <a:ext uri="{FF2B5EF4-FFF2-40B4-BE49-F238E27FC236}">
                  <a16:creationId xmlns:a16="http://schemas.microsoft.com/office/drawing/2014/main" id="{4E740CAA-DE5D-8D89-F256-9A54E0070FF6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6793" y="7659"/>
              <a:ext cx="6445" cy="1331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rgbClr val="7F7F7F">
                <a:shade val="50000"/>
              </a:srgbClr>
            </a:lnRef>
            <a:fillRef idx="1">
              <a:srgbClr val="7F7F7F"/>
            </a:fillRef>
            <a:effectRef idx="0">
              <a:srgbClr val="7F7F7F"/>
            </a:effectRef>
            <a:fontRef idx="minor">
              <a:sysClr val="window" lastClr="FFFFFF"/>
            </a:fontRef>
          </p:style>
          <p:txBody>
            <a:bodyPr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en-US"/>
            </a:p>
          </p:txBody>
        </p:sp>
        <p:sp>
          <p:nvSpPr>
            <p:cNvPr id="43" name="PA-矩形 3">
              <a:extLst>
                <a:ext uri="{FF2B5EF4-FFF2-40B4-BE49-F238E27FC236}">
                  <a16:creationId xmlns:a16="http://schemas.microsoft.com/office/drawing/2014/main" id="{E5141CB1-FAF4-1611-B2B3-A0F4C7452DB4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-5961" y="7661"/>
              <a:ext cx="6412" cy="1331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rgbClr val="7F7F7F">
                <a:shade val="50000"/>
              </a:srgbClr>
            </a:lnRef>
            <a:fillRef idx="1">
              <a:srgbClr val="7F7F7F"/>
            </a:fillRef>
            <a:effectRef idx="0">
              <a:srgbClr val="7F7F7F"/>
            </a:effectRef>
            <a:fontRef idx="minor">
              <a:sysClr val="window" lastClr="FFFFFF"/>
            </a:fontRef>
          </p:style>
          <p:txBody>
            <a:bodyPr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en-US"/>
            </a:p>
          </p:txBody>
        </p:sp>
        <p:sp>
          <p:nvSpPr>
            <p:cNvPr id="44" name="PA-文本框 14">
              <a:extLst>
                <a:ext uri="{FF2B5EF4-FFF2-40B4-BE49-F238E27FC236}">
                  <a16:creationId xmlns:a16="http://schemas.microsoft.com/office/drawing/2014/main" id="{4C08296E-0D4A-A486-D768-94962CC88E4B}"/>
                </a:ext>
              </a:extLst>
            </p:cNvPr>
            <p:cNvSpPr txBox="1"/>
            <p:nvPr>
              <p:custDataLst>
                <p:tags r:id="rId12"/>
              </p:custDataLst>
            </p:nvPr>
          </p:nvSpPr>
          <p:spPr>
            <a:xfrm>
              <a:off x="-5249" y="11238"/>
              <a:ext cx="4988" cy="189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spc="15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符合自然食物链的食物，以</a:t>
              </a:r>
              <a:r>
                <a:rPr lang="zh-CN" altLang="en-US" sz="2000" spc="15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五谷杂粮</a:t>
              </a:r>
              <a:r>
                <a:rPr lang="zh-CN" altLang="en-US" sz="2000" spc="15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为基础的全素饲喂，饮用洁净的水</a:t>
              </a:r>
              <a:r>
                <a:rPr lang="zh-CN" altLang="en-US" sz="1600" spc="15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。</a:t>
              </a:r>
            </a:p>
          </p:txBody>
        </p:sp>
        <p:sp>
          <p:nvSpPr>
            <p:cNvPr id="45" name="PA-文本框 39">
              <a:extLst>
                <a:ext uri="{FF2B5EF4-FFF2-40B4-BE49-F238E27FC236}">
                  <a16:creationId xmlns:a16="http://schemas.microsoft.com/office/drawing/2014/main" id="{69E74B02-933B-1542-C622-F0C3BE6DECF8}"/>
                </a:ext>
              </a:extLst>
            </p:cNvPr>
            <p:cNvSpPr txBox="1"/>
            <p:nvPr>
              <p:custDataLst>
                <p:tags r:id="rId13"/>
              </p:custDataLst>
            </p:nvPr>
          </p:nvSpPr>
          <p:spPr>
            <a:xfrm>
              <a:off x="-4903" y="8302"/>
              <a:ext cx="4266" cy="80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（</a:t>
              </a:r>
              <a:r>
                <a:rPr lang="en-US" altLang="zh-CN" sz="16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1</a:t>
              </a:r>
              <a:r>
                <a:rPr lang="zh-CN" altLang="en-US" sz="16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）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饲喂</a:t>
              </a:r>
            </a:p>
          </p:txBody>
        </p:sp>
        <p:sp>
          <p:nvSpPr>
            <p:cNvPr id="46" name="PA-矩形 3">
              <a:extLst>
                <a:ext uri="{FF2B5EF4-FFF2-40B4-BE49-F238E27FC236}">
                  <a16:creationId xmlns:a16="http://schemas.microsoft.com/office/drawing/2014/main" id="{97EE5637-0153-C1B7-8C40-EB52C96D7BD6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451" y="7659"/>
              <a:ext cx="6342" cy="1331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rgbClr val="7F7F7F">
                <a:shade val="50000"/>
              </a:srgbClr>
            </a:lnRef>
            <a:fillRef idx="1">
              <a:srgbClr val="7F7F7F"/>
            </a:fillRef>
            <a:effectRef idx="0">
              <a:srgbClr val="7F7F7F"/>
            </a:effectRef>
            <a:fontRef idx="minor">
              <a:sysClr val="window" lastClr="FFFFFF"/>
            </a:fontRef>
          </p:style>
          <p:txBody>
            <a:bodyPr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en-US" dirty="0"/>
            </a:p>
          </p:txBody>
        </p:sp>
        <p:sp>
          <p:nvSpPr>
            <p:cNvPr id="47" name="PA-文本框 14">
              <a:extLst>
                <a:ext uri="{FF2B5EF4-FFF2-40B4-BE49-F238E27FC236}">
                  <a16:creationId xmlns:a16="http://schemas.microsoft.com/office/drawing/2014/main" id="{D7A90515-CACA-D1BB-3113-EF472FD6007A}"/>
                </a:ext>
              </a:extLst>
            </p:cNvPr>
            <p:cNvSpPr txBox="1"/>
            <p:nvPr>
              <p:custDataLst>
                <p:tags r:id="rId15"/>
              </p:custDataLst>
            </p:nvPr>
          </p:nvSpPr>
          <p:spPr>
            <a:xfrm>
              <a:off x="1198" y="11238"/>
              <a:ext cx="4852" cy="885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2000" spc="15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养殖的过程中，禁止使用激素、违禁药品等，</a:t>
              </a:r>
              <a:r>
                <a:rPr lang="zh-CN" altLang="en-US" sz="2000" spc="150" dirty="0">
                  <a:solidFill>
                    <a:schemeClr val="bg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批批做检测</a:t>
              </a:r>
              <a:r>
                <a:rPr lang="zh-CN" altLang="en-US" sz="2000" spc="15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，保证肉品的安全性。</a:t>
              </a:r>
            </a:p>
          </p:txBody>
        </p:sp>
        <p:sp>
          <p:nvSpPr>
            <p:cNvPr id="48" name="PA-文本框 44">
              <a:extLst>
                <a:ext uri="{FF2B5EF4-FFF2-40B4-BE49-F238E27FC236}">
                  <a16:creationId xmlns:a16="http://schemas.microsoft.com/office/drawing/2014/main" id="{C010FA40-6791-487C-30D5-533F85E4162D}"/>
                </a:ext>
              </a:extLst>
            </p:cNvPr>
            <p:cNvSpPr txBox="1"/>
            <p:nvPr>
              <p:custDataLst>
                <p:tags r:id="rId16"/>
              </p:custDataLst>
            </p:nvPr>
          </p:nvSpPr>
          <p:spPr>
            <a:xfrm>
              <a:off x="1488" y="8303"/>
              <a:ext cx="4269" cy="79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defRPr/>
              </a:pPr>
              <a:r>
                <a:rPr lang="zh-CN" altLang="en-US" sz="16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（</a:t>
              </a:r>
              <a:r>
                <a:rPr lang="en-US" altLang="zh-CN" sz="16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2</a:t>
              </a:r>
              <a:r>
                <a:rPr lang="zh-CN" altLang="en-US" sz="16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）</a:t>
              </a:r>
            </a:p>
            <a:p>
              <a:pPr algn="ctr">
                <a:defRPr/>
              </a:pPr>
              <a:r>
                <a:rPr lang="zh-CN" altLang="en-US" sz="20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无抗无药残</a:t>
              </a:r>
            </a:p>
          </p:txBody>
        </p:sp>
        <p:sp>
          <p:nvSpPr>
            <p:cNvPr id="49" name="PA-文本框 14">
              <a:extLst>
                <a:ext uri="{FF2B5EF4-FFF2-40B4-BE49-F238E27FC236}">
                  <a16:creationId xmlns:a16="http://schemas.microsoft.com/office/drawing/2014/main" id="{62D7FD84-4BA7-21B9-2A34-F381161106BB}"/>
                </a:ext>
              </a:extLst>
            </p:cNvPr>
            <p:cNvSpPr txBox="1"/>
            <p:nvPr>
              <p:custDataLst>
                <p:tags r:id="rId17"/>
              </p:custDataLst>
            </p:nvPr>
          </p:nvSpPr>
          <p:spPr>
            <a:xfrm>
              <a:off x="7008" y="11238"/>
              <a:ext cx="6115" cy="574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R="0" lvl="0" indent="0"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spc="15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低密度的饲养环境，保障</a:t>
              </a:r>
              <a:r>
                <a:rPr lang="zh-CN" altLang="en-US" sz="2000" spc="15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每只鸡不小于</a:t>
              </a:r>
              <a:r>
                <a:rPr lang="en-US" altLang="zh-CN" sz="2000" spc="1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7</a:t>
              </a:r>
              <a:r>
                <a:rPr lang="zh-CN" altLang="en-US" sz="2000" spc="1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平方米</a:t>
              </a:r>
              <a:r>
                <a:rPr lang="zh-CN" altLang="en-US" sz="2000" spc="15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的</a:t>
              </a:r>
              <a:r>
                <a:rPr lang="zh-CN" altLang="en-US" sz="2000" spc="15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的生活及运动空间，让鸡只更为健康快乐地成长。</a:t>
              </a:r>
            </a:p>
          </p:txBody>
        </p:sp>
        <p:sp>
          <p:nvSpPr>
            <p:cNvPr id="50" name="PA-文本框 50">
              <a:extLst>
                <a:ext uri="{FF2B5EF4-FFF2-40B4-BE49-F238E27FC236}">
                  <a16:creationId xmlns:a16="http://schemas.microsoft.com/office/drawing/2014/main" id="{3E7BF2FD-5FD4-417C-7A52-0850A0148753}"/>
                </a:ext>
              </a:extLst>
            </p:cNvPr>
            <p:cNvSpPr txBox="1"/>
            <p:nvPr>
              <p:custDataLst>
                <p:tags r:id="rId18"/>
              </p:custDataLst>
            </p:nvPr>
          </p:nvSpPr>
          <p:spPr>
            <a:xfrm>
              <a:off x="7003" y="8206"/>
              <a:ext cx="6028" cy="993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>
                <a:defRPr/>
              </a:pPr>
              <a:r>
                <a:rPr lang="zh-CN" altLang="en-US" sz="16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（</a:t>
              </a:r>
              <a:r>
                <a:rPr lang="en-US" altLang="zh-CN" sz="16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3</a:t>
              </a:r>
              <a:r>
                <a:rPr lang="zh-CN" altLang="en-US" sz="16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）</a:t>
              </a:r>
            </a:p>
            <a:p>
              <a:pPr algn="ctr">
                <a:defRPr/>
              </a:pPr>
              <a:r>
                <a:rPr lang="zh-CN" altLang="en-US" sz="2000" spc="300" dirty="0">
                  <a:solidFill>
                    <a:schemeClr val="tx1"/>
                  </a:solidFill>
                  <a:effectLst/>
                  <a:latin typeface="Arial" panose="020B0604020202020204" pitchFamily="34" charset="0"/>
                  <a:ea typeface="微软雅黑" panose="020B0503020204020204" charset="-122"/>
                </a:rPr>
                <a:t>生活及运动空间</a:t>
              </a: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60186019-476B-1078-8054-0F941F05D549}"/>
              </a:ext>
            </a:extLst>
          </p:cNvPr>
          <p:cNvGrpSpPr/>
          <p:nvPr/>
        </p:nvGrpSpPr>
        <p:grpSpPr>
          <a:xfrm>
            <a:off x="12248814" y="7752821"/>
            <a:ext cx="10632963" cy="3029227"/>
            <a:chOff x="2107" y="11123"/>
            <a:chExt cx="19200" cy="6530"/>
          </a:xfrm>
        </p:grpSpPr>
        <p:sp>
          <p:nvSpPr>
            <p:cNvPr id="52" name="PA-矩形 3">
              <a:extLst>
                <a:ext uri="{FF2B5EF4-FFF2-40B4-BE49-F238E27FC236}">
                  <a16:creationId xmlns:a16="http://schemas.microsoft.com/office/drawing/2014/main" id="{DDB16544-1EA6-CBB9-B996-C051595BEDE6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14862" y="11124"/>
              <a:ext cx="6445" cy="6324"/>
            </a:xfrm>
            <a:prstGeom prst="rect">
              <a:avLst/>
            </a:prstGeom>
            <a:solidFill>
              <a:srgbClr val="D9A408"/>
            </a:solidFill>
            <a:ln>
              <a:noFill/>
            </a:ln>
          </p:spPr>
          <p:style>
            <a:lnRef idx="2">
              <a:srgbClr val="7F7F7F">
                <a:shade val="50000"/>
              </a:srgbClr>
            </a:lnRef>
            <a:fillRef idx="1">
              <a:srgbClr val="7F7F7F"/>
            </a:fillRef>
            <a:effectRef idx="0">
              <a:srgbClr val="7F7F7F"/>
            </a:effectRef>
            <a:fontRef idx="minor">
              <a:sysClr val="window" lastClr="FFFFFF"/>
            </a:fontRef>
          </p:style>
          <p:txBody>
            <a:bodyPr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en-US"/>
            </a:p>
          </p:txBody>
        </p:sp>
        <p:sp>
          <p:nvSpPr>
            <p:cNvPr id="53" name="PA-矩形 3">
              <a:extLst>
                <a:ext uri="{FF2B5EF4-FFF2-40B4-BE49-F238E27FC236}">
                  <a16:creationId xmlns:a16="http://schemas.microsoft.com/office/drawing/2014/main" id="{C3F15135-BF10-B02C-96F6-33EF5020647D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2107" y="11128"/>
              <a:ext cx="6864" cy="6325"/>
            </a:xfrm>
            <a:prstGeom prst="rect">
              <a:avLst/>
            </a:prstGeom>
            <a:solidFill>
              <a:srgbClr val="77AA43"/>
            </a:solidFill>
            <a:ln>
              <a:noFill/>
            </a:ln>
          </p:spPr>
          <p:style>
            <a:lnRef idx="2">
              <a:srgbClr val="7F7F7F">
                <a:shade val="50000"/>
              </a:srgbClr>
            </a:lnRef>
            <a:fillRef idx="1">
              <a:srgbClr val="7F7F7F"/>
            </a:fillRef>
            <a:effectRef idx="0">
              <a:srgbClr val="7F7F7F"/>
            </a:effectRef>
            <a:fontRef idx="minor">
              <a:sysClr val="window" lastClr="FFFFFF"/>
            </a:fontRef>
          </p:style>
          <p:txBody>
            <a:bodyPr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en-US"/>
            </a:p>
          </p:txBody>
        </p:sp>
        <p:sp>
          <p:nvSpPr>
            <p:cNvPr id="54" name="PA-文本框 14">
              <a:extLst>
                <a:ext uri="{FF2B5EF4-FFF2-40B4-BE49-F238E27FC236}">
                  <a16:creationId xmlns:a16="http://schemas.microsoft.com/office/drawing/2014/main" id="{F1729966-A9AD-E788-016F-10CA09889C46}"/>
                </a:ext>
              </a:extLst>
            </p:cNvPr>
            <p:cNvSpPr txBox="1"/>
            <p:nvPr>
              <p:custDataLst>
                <p:tags r:id="rId3"/>
              </p:custDataLst>
            </p:nvPr>
          </p:nvSpPr>
          <p:spPr>
            <a:xfrm>
              <a:off x="2551" y="12685"/>
              <a:ext cx="5610" cy="4968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800" spc="15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使用尤加利、牛至等天然植物淬炼的</a:t>
              </a:r>
              <a:r>
                <a:rPr lang="zh-CN" altLang="en-US" sz="1800" spc="1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精油薰香</a:t>
              </a:r>
              <a:r>
                <a:rPr lang="zh-CN" altLang="en-US" sz="1800" spc="15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、喷洒进行环境消毒及饲料灭菌，避免病虫害滋生，形成天然防护罩。</a:t>
              </a:r>
            </a:p>
          </p:txBody>
        </p:sp>
        <p:sp>
          <p:nvSpPr>
            <p:cNvPr id="55" name="PA-文本框 39">
              <a:extLst>
                <a:ext uri="{FF2B5EF4-FFF2-40B4-BE49-F238E27FC236}">
                  <a16:creationId xmlns:a16="http://schemas.microsoft.com/office/drawing/2014/main" id="{5156B883-AB49-589A-8D8A-AA25B7A3B0DA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3134" y="11403"/>
              <a:ext cx="4266" cy="801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（</a:t>
              </a:r>
              <a:r>
                <a:rPr lang="en-US" altLang="zh-CN" sz="16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4</a:t>
              </a:r>
              <a:r>
                <a:rPr lang="zh-CN" altLang="en-US" sz="16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）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天然灭菌</a:t>
              </a:r>
            </a:p>
          </p:txBody>
        </p:sp>
        <p:sp>
          <p:nvSpPr>
            <p:cNvPr id="56" name="PA-矩形 3">
              <a:extLst>
                <a:ext uri="{FF2B5EF4-FFF2-40B4-BE49-F238E27FC236}">
                  <a16:creationId xmlns:a16="http://schemas.microsoft.com/office/drawing/2014/main" id="{4E4015CC-1628-D94B-4F66-14BDD5C5BAF1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8519" y="11123"/>
              <a:ext cx="6343" cy="6325"/>
            </a:xfrm>
            <a:prstGeom prst="rect">
              <a:avLst/>
            </a:prstGeom>
            <a:solidFill>
              <a:srgbClr val="1296CD"/>
            </a:solidFill>
            <a:ln>
              <a:noFill/>
            </a:ln>
          </p:spPr>
          <p:style>
            <a:lnRef idx="2">
              <a:srgbClr val="7F7F7F">
                <a:shade val="50000"/>
              </a:srgbClr>
            </a:lnRef>
            <a:fillRef idx="1">
              <a:srgbClr val="7F7F7F"/>
            </a:fillRef>
            <a:effectRef idx="0">
              <a:srgbClr val="7F7F7F"/>
            </a:effectRef>
            <a:fontRef idx="minor">
              <a:sysClr val="window" lastClr="FFFFFF"/>
            </a:fontRef>
          </p:style>
          <p:txBody>
            <a:bodyPr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lang="en-US"/>
            </a:p>
          </p:txBody>
        </p:sp>
        <p:sp>
          <p:nvSpPr>
            <p:cNvPr id="57" name="PA-文本框 14">
              <a:extLst>
                <a:ext uri="{FF2B5EF4-FFF2-40B4-BE49-F238E27FC236}">
                  <a16:creationId xmlns:a16="http://schemas.microsoft.com/office/drawing/2014/main" id="{BCEF3482-3ABF-FB5B-9C54-C51254818DC4}"/>
                </a:ext>
              </a:extLst>
            </p:cNvPr>
            <p:cNvSpPr txBox="1"/>
            <p:nvPr>
              <p:custDataLst>
                <p:tags r:id="rId6"/>
              </p:custDataLst>
            </p:nvPr>
          </p:nvSpPr>
          <p:spPr>
            <a:xfrm>
              <a:off x="8609" y="12560"/>
              <a:ext cx="6253" cy="5014"/>
            </a:xfrm>
            <a:prstGeom prst="rect">
              <a:avLst/>
            </a:prstGeom>
            <a:noFill/>
          </p:spPr>
          <p:txBody>
            <a:bodyPr wrap="square" rtlCol="0"/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sz="1800" spc="15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科学管理实现自然循环，将养殖产生的废水、粪便发酵成有机粪肥，回填至千亩的植被和十万棵桂花森林中。</a:t>
              </a:r>
              <a:r>
                <a:rPr lang="zh-CN" altLang="en-US" sz="1800" spc="1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无一滴污染排放</a:t>
              </a:r>
              <a:r>
                <a:rPr lang="zh-CN" altLang="en-US" sz="1600" spc="1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。</a:t>
              </a:r>
            </a:p>
          </p:txBody>
        </p:sp>
        <p:sp>
          <p:nvSpPr>
            <p:cNvPr id="58" name="PA-文本框 44">
              <a:extLst>
                <a:ext uri="{FF2B5EF4-FFF2-40B4-BE49-F238E27FC236}">
                  <a16:creationId xmlns:a16="http://schemas.microsoft.com/office/drawing/2014/main" id="{B6FB5719-08F9-9B48-51FF-288B158061E4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9525" y="11403"/>
              <a:ext cx="4269" cy="79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defRPr/>
              </a:pPr>
              <a:r>
                <a:rPr lang="zh-CN" altLang="en-US" sz="16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（</a:t>
              </a:r>
              <a:r>
                <a:rPr lang="en-US" altLang="zh-CN" sz="16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5</a:t>
              </a:r>
              <a:r>
                <a:rPr lang="zh-CN" altLang="en-US" sz="16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）</a:t>
              </a:r>
            </a:p>
            <a:p>
              <a:pPr algn="ctr">
                <a:defRPr/>
              </a:pPr>
              <a:r>
                <a:rPr lang="zh-CN" altLang="en-US" sz="20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环境维护</a:t>
              </a:r>
            </a:p>
          </p:txBody>
        </p:sp>
        <p:sp>
          <p:nvSpPr>
            <p:cNvPr id="59" name="PA-文本框 14">
              <a:extLst>
                <a:ext uri="{FF2B5EF4-FFF2-40B4-BE49-F238E27FC236}">
                  <a16:creationId xmlns:a16="http://schemas.microsoft.com/office/drawing/2014/main" id="{51E30CAB-8387-4109-DDCD-03E618703AB5}"/>
                </a:ext>
              </a:extLst>
            </p:cNvPr>
            <p:cNvSpPr txBox="1"/>
            <p:nvPr>
              <p:custDataLst>
                <p:tags r:id="rId8"/>
              </p:custDataLst>
            </p:nvPr>
          </p:nvSpPr>
          <p:spPr>
            <a:xfrm>
              <a:off x="15170" y="12626"/>
              <a:ext cx="5731" cy="451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marR="0" lvl="0" indent="0" algn="ctr" fontAlgn="auto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000" spc="1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听音乐</a:t>
              </a:r>
              <a:r>
                <a:rPr lang="zh-CN" altLang="en-US" sz="2000" spc="15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  <a:sym typeface="+mn-ea"/>
                </a:rPr>
                <a:t>，柔和低平率的古典音乐能安抚鸡只的情绪、稳定性情提高产蛋率及产肉率。</a:t>
              </a:r>
            </a:p>
          </p:txBody>
        </p:sp>
        <p:sp>
          <p:nvSpPr>
            <p:cNvPr id="60" name="PA-文本框 50">
              <a:extLst>
                <a:ext uri="{FF2B5EF4-FFF2-40B4-BE49-F238E27FC236}">
                  <a16:creationId xmlns:a16="http://schemas.microsoft.com/office/drawing/2014/main" id="{278C10D9-49FB-A63F-7033-DAA2E6B65058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15919" y="11403"/>
              <a:ext cx="4269" cy="799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algn="ctr">
                <a:defRPr/>
              </a:pPr>
              <a:r>
                <a:rPr lang="zh-CN" altLang="en-US" sz="16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（</a:t>
              </a:r>
              <a:r>
                <a:rPr lang="en-US" altLang="zh-CN" sz="16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6</a:t>
              </a:r>
              <a:r>
                <a:rPr lang="zh-CN" altLang="en-US" sz="16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）</a:t>
              </a:r>
            </a:p>
            <a:p>
              <a:pPr algn="ctr">
                <a:defRPr/>
              </a:pPr>
              <a:r>
                <a:rPr lang="zh-CN" altLang="en-US" sz="2000" spc="300" dirty="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charset="-122"/>
                </a:rPr>
                <a:t>陶冶性情</a:t>
              </a:r>
            </a:p>
          </p:txBody>
        </p:sp>
      </p:grpSp>
      <p:sp>
        <p:nvSpPr>
          <p:cNvPr id="62" name="描述描述描述描述描述描述描述…">
            <a:extLst>
              <a:ext uri="{FF2B5EF4-FFF2-40B4-BE49-F238E27FC236}">
                <a16:creationId xmlns:a16="http://schemas.microsoft.com/office/drawing/2014/main" id="{94E290F4-4C0C-F4B7-4E32-66EC4F7FF393}"/>
              </a:ext>
            </a:extLst>
          </p:cNvPr>
          <p:cNvSpPr txBox="1"/>
          <p:nvPr/>
        </p:nvSpPr>
        <p:spPr>
          <a:xfrm>
            <a:off x="6089836" y="11076249"/>
            <a:ext cx="13808066" cy="2475934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defRPr sz="2000">
                <a:solidFill>
                  <a:srgbClr val="000000"/>
                </a:solidFill>
                <a:latin typeface="Source Han Sans SC Medium" panose="020B0200000000000000" charset="-122"/>
                <a:ea typeface="Source Han Sans SC Medium" panose="020B0200000000000000" charset="-122"/>
                <a:cs typeface="Source Han Sans SC Medium" panose="020B0200000000000000" charset="-122"/>
                <a:sym typeface="Source Han Sans SC Medium" panose="020B0200000000000000" charset="-122"/>
              </a:defRPr>
            </a:pPr>
            <a:r>
              <a:rPr lang="zh-CN" altLang="en-US" sz="3200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遵循</a:t>
            </a:r>
            <a:r>
              <a:rPr lang="zh-CN" altLang="en-US" sz="3200" dirty="0">
                <a:solidFill>
                  <a:srgbClr val="C79F62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自然放养</a:t>
            </a:r>
            <a:r>
              <a:rPr lang="zh-CN" altLang="en-US" sz="3200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，</a:t>
            </a:r>
            <a:r>
              <a:rPr lang="zh-CN" altLang="en-US" sz="3200" dirty="0">
                <a:solidFill>
                  <a:srgbClr val="C79F62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慢速生长</a:t>
            </a:r>
            <a:r>
              <a:rPr lang="zh-CN" altLang="en-US" sz="3200" dirty="0">
                <a:solidFill>
                  <a:schemeClr val="tx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，实行科学管理，尊重动物福利，实现生态循环。农场全程质量控制，打造无与伦比的健康营养土鸡。</a:t>
            </a:r>
          </a:p>
          <a:p>
            <a:pPr>
              <a:lnSpc>
                <a:spcPct val="150000"/>
              </a:lnSpc>
              <a:defRPr sz="2000">
                <a:solidFill>
                  <a:srgbClr val="000000"/>
                </a:solidFill>
                <a:latin typeface="Source Han Sans SC Medium" panose="020B0200000000000000" charset="-122"/>
                <a:ea typeface="Source Han Sans SC Medium" panose="020B0200000000000000" charset="-122"/>
                <a:cs typeface="Source Han Sans SC Medium" panose="020B0200000000000000" charset="-122"/>
                <a:sym typeface="Source Han Sans SC Medium" panose="020B0200000000000000" charset="-122"/>
              </a:defRPr>
            </a:pPr>
            <a:endParaRPr sz="4400" dirty="0">
              <a:solidFill>
                <a:schemeClr val="tx1"/>
              </a:solidFill>
              <a:latin typeface="Source Han Serif CN Bold" panose="02020500000000000000" charset="-122"/>
              <a:ea typeface="Source Han Serif CN Bold" panose="02020500000000000000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A9E5144-E94E-9035-EEDB-0D7BF2D98B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60091"/>
            <a:ext cx="24384000" cy="16276091"/>
          </a:xfrm>
          <a:prstGeom prst="rect">
            <a:avLst/>
          </a:prstGeom>
        </p:spPr>
      </p:pic>
      <p:pic>
        <p:nvPicPr>
          <p:cNvPr id="122" name="图像" descr="图像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FC8A4">
                <a:tint val="45000"/>
                <a:satMod val="400000"/>
              </a:srgb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43278" y="4566796"/>
            <a:ext cx="15867380" cy="5480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64" name="添加主题文字"/>
          <p:cNvSpPr txBox="1"/>
          <p:nvPr/>
        </p:nvSpPr>
        <p:spPr>
          <a:xfrm>
            <a:off x="5504712" y="5274956"/>
            <a:ext cx="14236010" cy="159702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/>
          <a:lstStyle>
            <a:lvl1pPr algn="l" defTabSz="1243330">
              <a:lnSpc>
                <a:spcPct val="80000"/>
              </a:lnSpc>
              <a:defRPr sz="5915" spc="-118">
                <a:solidFill>
                  <a:srgbClr val="000000"/>
                </a:solidFill>
                <a:latin typeface="Source Han Sans SC Bold" panose="020B0200000000000000" charset="-122"/>
                <a:ea typeface="Source Han Sans SC Bold" panose="020B0200000000000000" charset="-122"/>
                <a:cs typeface="Source Han Sans SC Bold" panose="020B0200000000000000" charset="-122"/>
                <a:sym typeface="Source Han Sans SC Bold" panose="020B0200000000000000" charset="-122"/>
              </a:defRPr>
            </a:lvl1pPr>
          </a:lstStyle>
          <a:p>
            <a:pPr algn="ctr"/>
            <a:r>
              <a:rPr lang="zh-CN" altLang="en-US" sz="8000" dirty="0">
                <a:solidFill>
                  <a:schemeClr val="tx1"/>
                </a:solidFill>
                <a:latin typeface="Source Han Serif CN Bold" panose="02020500000000000000" charset="-122"/>
                <a:ea typeface="Source Han Serif CN Bold" panose="02020500000000000000" charset="-122"/>
              </a:rPr>
              <a:t>从农场到餐桌 全程可溯源</a:t>
            </a:r>
            <a:endParaRPr sz="8000" b="1" dirty="0">
              <a:solidFill>
                <a:schemeClr val="tx1"/>
              </a:solidFill>
              <a:latin typeface="Source Han Serif CN Bold" panose="02020500000000000000" charset="-122"/>
              <a:ea typeface="Source Han Serif CN Bold" panose="02020500000000000000" charset="-122"/>
            </a:endParaRPr>
          </a:p>
        </p:txBody>
      </p:sp>
      <p:sp>
        <p:nvSpPr>
          <p:cNvPr id="165" name="描述描述描述描述描述描述描述…"/>
          <p:cNvSpPr txBox="1"/>
          <p:nvPr/>
        </p:nvSpPr>
        <p:spPr>
          <a:xfrm>
            <a:off x="6813073" y="7728392"/>
            <a:ext cx="11442270" cy="998607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/>
          <a:p>
            <a:pPr>
              <a:lnSpc>
                <a:spcPct val="150000"/>
              </a:lnSpc>
              <a:defRPr sz="2000">
                <a:solidFill>
                  <a:srgbClr val="000000"/>
                </a:solidFill>
                <a:latin typeface="Source Han Sans SC Medium" panose="020B0200000000000000" charset="-122"/>
                <a:ea typeface="Source Han Sans SC Medium" panose="020B0200000000000000" charset="-122"/>
                <a:cs typeface="Source Han Sans SC Medium" panose="020B0200000000000000" charset="-122"/>
                <a:sym typeface="Source Han Sans SC Medium" panose="020B0200000000000000" charset="-122"/>
              </a:defRPr>
            </a:pPr>
            <a:r>
              <a:rPr lang="zh-CN" altLang="en-US" sz="4400" dirty="0">
                <a:solidFill>
                  <a:schemeClr val="tx1"/>
                </a:solidFill>
                <a:latin typeface="Source Han Serif CN Bold" panose="02020500000000000000" charset="-122"/>
                <a:ea typeface="Source Han Serif CN Bold" panose="02020500000000000000" charset="-122"/>
              </a:rPr>
              <a:t>天然散养 科学检测 新鲜直达</a:t>
            </a:r>
            <a:endParaRPr sz="4400" dirty="0">
              <a:solidFill>
                <a:schemeClr val="tx1"/>
              </a:solidFill>
              <a:latin typeface="Source Han Serif CN Bold" panose="02020500000000000000" charset="-122"/>
              <a:ea typeface="Source Han Serif CN Bold" panose="02020500000000000000" charset="-122"/>
            </a:endParaRPr>
          </a:p>
        </p:txBody>
      </p:sp>
      <p:sp>
        <p:nvSpPr>
          <p:cNvPr id="167" name="ADD SUBJECT TEXT"/>
          <p:cNvSpPr txBox="1"/>
          <p:nvPr/>
        </p:nvSpPr>
        <p:spPr>
          <a:xfrm>
            <a:off x="8482114" y="7033447"/>
            <a:ext cx="8189742" cy="5334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l" defTabSz="825500">
              <a:defRPr sz="4000">
                <a:solidFill>
                  <a:srgbClr val="000000"/>
                </a:solidFill>
                <a:latin typeface="Source Han Sans SC Light" panose="020B0200000000000000" charset="-122"/>
                <a:ea typeface="Source Han Sans SC Light" panose="020B0200000000000000" charset="-122"/>
                <a:cs typeface="Source Han Sans SC Light" panose="020B0200000000000000" charset="-122"/>
                <a:sym typeface="Source Han Sans SC Light" panose="020B0200000000000000" charset="-122"/>
              </a:defRPr>
            </a:lvl1pPr>
          </a:lstStyle>
          <a:p>
            <a:pPr algn="ctr"/>
            <a:r>
              <a:rPr lang="zh-CN" altLang="en-US" sz="2800" dirty="0">
                <a:solidFill>
                  <a:schemeClr val="tx1"/>
                </a:solidFill>
                <a:latin typeface="Source Han Serif CN Bold" panose="02020500000000000000" charset="-122"/>
                <a:ea typeface="Source Han Serif CN Bold" panose="02020500000000000000" charset="-122"/>
              </a:rPr>
              <a:t>零沙门氏菌 零激素 零抗生素 可以生食的土鸡鸡肉</a:t>
            </a:r>
            <a:endParaRPr sz="2800" dirty="0">
              <a:solidFill>
                <a:schemeClr val="tx1"/>
              </a:solidFill>
              <a:latin typeface="Source Han Serif CN Bold" panose="02020500000000000000" charset="-122"/>
              <a:ea typeface="Source Han Serif CN Bold" panose="0202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7738594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FSHAPE" val="856448060"/>
  <p:tag name="KSO_WM_UNIT_PLACING_PICTURE_USER_VIEWPORT" val="{&quot;height&quot;:5156,&quot;width&quot;:17269}"/>
  <p:tag name="KSO_WM_UNIT_HIGHLIGHT" val="0"/>
  <p:tag name="KSO_WM_UNIT_COMPATIBLE" val="0"/>
  <p:tag name="KSO_WM_UNIT_DIAGRAM_ISNUMVISUAL" val="0"/>
  <p:tag name="KSO_WM_UNIT_DIAGRAM_ISREFERUNIT" val="0"/>
  <p:tag name="KSO_WM_UNIT_ID" val="custom20206915_11*d*1"/>
  <p:tag name="KSO_WM_TEMPLATE_CATEGORY" val="custom"/>
  <p:tag name="KSO_WM_TEMPLATE_INDEX" val="20206915"/>
  <p:tag name="KSO_WM_UNIT_LAYERLEVEL" val="1"/>
  <p:tag name="KSO_WM_TAG_VERSION" val="1.0"/>
  <p:tag name="KSO_WM_BEAUTIFY_FLAG" val="#wm#"/>
  <p:tag name="KSO_WM_UNIT_VALUE" val="909*3044"/>
  <p:tag name="KSO_WM_UNIT_TYPE" val="d"/>
  <p:tag name="KSO_WM_UNIT_INDEX" val="1"/>
  <p:tag name="KSO_WM_UNIT_SUPPORT_UNIT_TYPE" val="[&quot;d&quot;]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b"/>
  <p:tag name="KSO_WM_UNIT_INDEX" val="1_3_1"/>
  <p:tag name="KSO_WM_UNIT_ID" val="diagram20198871_1*l_h_b*1_3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单击此处添加副标题"/>
  <p:tag name="KSO_WM_UNIT_TEXT_FILL_FORE_SCHEMECOLOR_INDEX" val="14"/>
  <p:tag name="KSO_WM_UNIT_TEXT_FILL_TYPE" val="1"/>
  <p:tag name="KSO_WM_UNIT_USESOURCEFORMAT_APPLY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b"/>
  <p:tag name="KSO_WM_UNIT_TYPE" val="l_h_i"/>
  <p:tag name="KSO_WM_UNIT_INDEX" val="1_3_1"/>
  <p:tag name="KSO_WM_UNIT_ID" val="diagram20198871_1*l_h_i*1_3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b"/>
  <p:tag name="KSO_WM_UNIT_TYPE" val="l_h_i"/>
  <p:tag name="KSO_WM_UNIT_INDEX" val="1_1_1"/>
  <p:tag name="KSO_WM_UNIT_ID" val="diagram20198871_1*l_h_i*1_1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198871_1*l_h_f*1_1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点击此处添加正文，文字是您思想的提炼，呈现良好效果，"/>
  <p:tag name="KSO_WM_UNIT_TEXT_FILL_FORE_SCHEMECOLOR_INDEX" val="14"/>
  <p:tag name="KSO_WM_UNIT_TEXT_FILL_TYPE" val="1"/>
  <p:tag name="KSO_WM_UNIT_USESOURCEFORMAT_APPLY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b"/>
  <p:tag name="KSO_WM_UNIT_INDEX" val="1_1_1"/>
  <p:tag name="KSO_WM_UNIT_ID" val="diagram20198871_1*l_h_b*1_1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单击此处添加副标题"/>
  <p:tag name="KSO_WM_UNIT_TEXT_FILL_FORE_SCHEMECOLOR_INDEX" val="14"/>
  <p:tag name="KSO_WM_UNIT_TEXT_FILL_TYPE" val="1"/>
  <p:tag name="KSO_WM_UNIT_USESOURCEFORMAT_APPLY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b"/>
  <p:tag name="KSO_WM_UNIT_TYPE" val="l_h_i"/>
  <p:tag name="KSO_WM_UNIT_INDEX" val="1_2_1"/>
  <p:tag name="KSO_WM_UNIT_ID" val="diagram20198871_1*l_h_i*1_2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198871_1*l_h_f*1_2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点击此处添加正文，文字是您思想的提炼，呈现良好效果，"/>
  <p:tag name="KSO_WM_UNIT_TEXT_FILL_FORE_SCHEMECOLOR_INDEX" val="14"/>
  <p:tag name="KSO_WM_UNIT_TEXT_FILL_TYPE" val="1"/>
  <p:tag name="KSO_WM_UNIT_USESOURCEFORMAT_APPLY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b"/>
  <p:tag name="KSO_WM_UNIT_INDEX" val="1_2_1"/>
  <p:tag name="KSO_WM_UNIT_ID" val="diagram20198871_1*l_h_b*1_2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单击此处添加副标题"/>
  <p:tag name="KSO_WM_UNIT_TEXT_FILL_FORE_SCHEMECOLOR_INDEX" val="14"/>
  <p:tag name="KSO_WM_UNIT_TEXT_FILL_TYPE" val="1"/>
  <p:tag name="KSO_WM_UNIT_USESOURCEFORMAT_APPLY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198871_1*l_h_f*1_3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点击此处添加正文，文字是您思想的提炼，呈现良好效果，"/>
  <p:tag name="KSO_WM_UNIT_TEXT_FILL_FORE_SCHEMECOLOR_INDEX" val="14"/>
  <p:tag name="KSO_WM_UNIT_TEXT_FILL_TYPE" val="1"/>
  <p:tag name="KSO_WM_UNIT_USESOURCEFORMAT_APPLY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b"/>
  <p:tag name="KSO_WM_UNIT_INDEX" val="1_3_1"/>
  <p:tag name="KSO_WM_UNIT_ID" val="diagram20198871_1*l_h_b*1_3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单击此处添加副标题"/>
  <p:tag name="KSO_WM_UNIT_TEXT_FILL_FORE_SCHEMECOLOR_INDEX" val="14"/>
  <p:tag name="KSO_WM_UNIT_TEXT_FILL_TYPE" val="1"/>
  <p:tag name="KSO_WM_UNIT_USESOURCEFORMAT_APPLY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b"/>
  <p:tag name="KSO_WM_UNIT_TYPE" val="l_h_i"/>
  <p:tag name="KSO_WM_UNIT_INDEX" val="1_3_1"/>
  <p:tag name="KSO_WM_UNIT_ID" val="diagram20198871_1*l_h_i*1_3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704.8289681050658,&quot;width&quot;:2641.1673902556677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607.085928705441,&quot;width&quot;:2631.284973468403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896,&quot;width&quot;:2627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b"/>
  <p:tag name="KSO_WM_UNIT_TYPE" val="l_h_i"/>
  <p:tag name="KSO_WM_UNIT_INDEX" val="1_1_1"/>
  <p:tag name="KSO_WM_UNIT_ID" val="diagram20198871_1*l_h_i*1_1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198871_1*l_h_f*1_1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点击此处添加正文，文字是您思想的提炼，呈现良好效果，"/>
  <p:tag name="KSO_WM_UNIT_TEXT_FILL_FORE_SCHEMECOLOR_INDEX" val="14"/>
  <p:tag name="KSO_WM_UNIT_TEXT_FILL_TYPE" val="1"/>
  <p:tag name="KSO_WM_UNIT_USESOURCEFORMAT_APPLY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b"/>
  <p:tag name="KSO_WM_UNIT_INDEX" val="1_1_1"/>
  <p:tag name="KSO_WM_UNIT_ID" val="diagram20198871_1*l_h_b*1_1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单击此处添加副标题"/>
  <p:tag name="KSO_WM_UNIT_TEXT_FILL_FORE_SCHEMECOLOR_INDEX" val="14"/>
  <p:tag name="KSO_WM_UNIT_TEXT_FILL_TYPE" val="1"/>
  <p:tag name="KSO_WM_UNIT_USESOURCEFORMAT_APPLY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b"/>
  <p:tag name="KSO_WM_UNIT_TYPE" val="l_h_i"/>
  <p:tag name="KSO_WM_UNIT_INDEX" val="1_2_1"/>
  <p:tag name="KSO_WM_UNIT_ID" val="diagram20198871_1*l_h_i*1_2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198871_1*l_h_f*1_2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点击此处添加正文，文字是您思想的提炼，呈现良好效果，"/>
  <p:tag name="KSO_WM_UNIT_TEXT_FILL_FORE_SCHEMECOLOR_INDEX" val="14"/>
  <p:tag name="KSO_WM_UNIT_TEXT_FILL_TYPE" val="1"/>
  <p:tag name="KSO_WM_UNIT_USESOURCEFORMAT_APPLY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ISCONTENTS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b"/>
  <p:tag name="KSO_WM_UNIT_INDEX" val="1_2_1"/>
  <p:tag name="KSO_WM_UNIT_ID" val="diagram20198871_1*l_h_b*1_2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单击此处添加副标题"/>
  <p:tag name="KSO_WM_UNIT_TEXT_FILL_FORE_SCHEMECOLOR_INDEX" val="14"/>
  <p:tag name="KSO_WM_UNIT_TEXT_FILL_TYPE" val="1"/>
  <p:tag name="KSO_WM_UNIT_USESOURCEFORMAT_APPLY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  <p:tag name="KSO_WM_UNIT_DIAGRAM_MODELTYPE" val="stripeEnum"/>
  <p:tag name="KSO_WM_UNIT_NOCLEAR" val="0"/>
  <p:tag name="KSO_WM_UNIT_VALUE" val="27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198871_1*l_h_f*1_3_1"/>
  <p:tag name="KSO_WM_TEMPLATE_CATEGORY" val="diagram"/>
  <p:tag name="KSO_WM_TEMPLATE_INDEX" val="20198871"/>
  <p:tag name="KSO_WM_UNIT_LAYERLEVEL" val="1_1_1"/>
  <p:tag name="KSO_WM_TAG_VERSION" val="1.0"/>
  <p:tag name="KSO_WM_BEAUTIFY_FLAG" val="#wm#"/>
  <p:tag name="KSO_WM_UNIT_PRESET_TEXT" val="点击此处添加正文，文字是您思想的提炼，呈现良好效果，"/>
  <p:tag name="KSO_WM_UNIT_TEXT_FILL_FORE_SCHEMECOLOR_INDEX" val="14"/>
  <p:tag name="KSO_WM_UNIT_TEXT_FILL_TYPE" val="1"/>
  <p:tag name="KSO_WM_UNIT_USESOURCEFORMAT_APPLY" val="1"/>
</p:tagLst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3042</TotalTime>
  <Words>553</Words>
  <Application>Microsoft Office PowerPoint</Application>
  <PresentationFormat>自定义</PresentationFormat>
  <Paragraphs>41</Paragraphs>
  <Slides>9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Heiti SC Medium</vt:lpstr>
      <vt:lpstr>Heiti SC Medium</vt:lpstr>
      <vt:lpstr>Helvetica Neue</vt:lpstr>
      <vt:lpstr>Helvetica Neue Light</vt:lpstr>
      <vt:lpstr>Helvetica Neue Medium</vt:lpstr>
      <vt:lpstr>Source Han Serif CN Bold</vt:lpstr>
      <vt:lpstr>KaiTi</vt:lpstr>
      <vt:lpstr>Arial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添加主题文字</dc:title>
  <dc:creator/>
  <cp:lastModifiedBy>Peng Yang</cp:lastModifiedBy>
  <cp:revision>48</cp:revision>
  <dcterms:created xsi:type="dcterms:W3CDTF">2021-07-23T07:55:48Z</dcterms:created>
  <dcterms:modified xsi:type="dcterms:W3CDTF">2025-10-15T05:49:02Z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2052-3.7.0.5929</vt:lpwstr>
  </property>
</Properties>
</file>